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Proxima Nova Semibold"/>
      <p:regular r:id="rId18"/>
      <p:bold r:id="rId19"/>
      <p:boldItalic r:id="rId20"/>
    </p:embeddedFont>
    <p:embeddedFont>
      <p:font typeface="Barlow SemiBold"/>
      <p:regular r:id="rId21"/>
      <p:bold r:id="rId22"/>
      <p:italic r:id="rId23"/>
      <p:boldItalic r:id="rId24"/>
    </p:embeddedFont>
    <p:embeddedFont>
      <p:font typeface="Nuni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roximaNovaSemibold-boldItalic.fntdata"/><Relationship Id="rId22" Type="http://schemas.openxmlformats.org/officeDocument/2006/relationships/font" Target="fonts/BarlowSemiBold-bold.fntdata"/><Relationship Id="rId21" Type="http://schemas.openxmlformats.org/officeDocument/2006/relationships/font" Target="fonts/BarlowSemiBold-regular.fntdata"/><Relationship Id="rId24" Type="http://schemas.openxmlformats.org/officeDocument/2006/relationships/font" Target="fonts/BarlowSemiBold-boldItalic.fntdata"/><Relationship Id="rId23" Type="http://schemas.openxmlformats.org/officeDocument/2006/relationships/font" Target="fonts/BarlowSemiBold-italic.fntdata"/><Relationship Id="rId26" Type="http://schemas.openxmlformats.org/officeDocument/2006/relationships/font" Target="fonts/NunitoLight-bold.fntdata"/><Relationship Id="rId25" Type="http://schemas.openxmlformats.org/officeDocument/2006/relationships/font" Target="fonts/NunitoLight-regular.fntdata"/><Relationship Id="rId28" Type="http://schemas.openxmlformats.org/officeDocument/2006/relationships/font" Target="fonts/NunitoLight-boldItalic.fntdata"/><Relationship Id="rId27" Type="http://schemas.openxmlformats.org/officeDocument/2006/relationships/font" Target="fonts/NunitoLight-italic.fntdata"/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ProximaNovaSemibold-bold.fntdata"/><Relationship Id="rId18" Type="http://schemas.openxmlformats.org/officeDocument/2006/relationships/font" Target="fonts/ProximaNova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6cbd11a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6cbd11a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6cbd11a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6cbd11a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1" Type="http://schemas.openxmlformats.org/officeDocument/2006/relationships/image" Target="../media/image1.png"/><Relationship Id="rId10" Type="http://schemas.openxmlformats.org/officeDocument/2006/relationships/image" Target="../media/image17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2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Relationship Id="rId8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Social Engineering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Course Introduction</a:t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Topic Overview</a:t>
            </a:r>
            <a:endParaRPr/>
          </a:p>
        </p:txBody>
      </p:sp>
      <p:sp>
        <p:nvSpPr>
          <p:cNvPr id="270" name="Google Shape;270;p51"/>
          <p:cNvSpPr txBox="1"/>
          <p:nvPr>
            <p:ph idx="4294967295" type="body"/>
          </p:nvPr>
        </p:nvSpPr>
        <p:spPr>
          <a:xfrm>
            <a:off x="3645875" y="593625"/>
            <a:ext cx="5219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Social Engineering Fundamentals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Case Studies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Penetration Testing and Social Engineering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Labs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276" name="Google Shape;276;p52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Basic Network Concepts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/>
              <a:t>Basic Cybersecurity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>
            <p:ph type="title"/>
          </p:nvPr>
        </p:nvSpPr>
        <p:spPr>
          <a:xfrm>
            <a:off x="328050" y="2098500"/>
            <a:ext cx="2003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82" name="Google Shape;282;p53"/>
          <p:cNvSpPr txBox="1"/>
          <p:nvPr/>
        </p:nvSpPr>
        <p:spPr>
          <a:xfrm>
            <a:off x="2989025" y="1509750"/>
            <a:ext cx="581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Describe Social Engineering core principles.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Identify Social Engineering tactics and techniques.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Recognize real-life scenarios involving social engineering.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Perform a phishing attack.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Perform a watering hole attack.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